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da9e04d3f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da9e04d3f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da5466578a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da5466578a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da5466578a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da5466578a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da9e04d3f3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da9e04d3f3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70b2ccd32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70b2ccd32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70b0625ab0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70b0625ab0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da5466578a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da5466578a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da5466578a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da5466578a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da5466578a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da5466578a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da5466578a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da5466578a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70b0625ab0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70b0625ab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70b0625ab0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70b0625ab0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da5466578a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da5466578a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da5466578a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da5466578a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gradFill>
          <a:gsLst>
            <a:gs pos="0">
              <a:schemeClr val="lt1"/>
            </a:gs>
            <a:gs pos="76000">
              <a:schemeClr val="lt1"/>
            </a:gs>
            <a:gs pos="100000">
              <a:srgbClr val="B4A7D6"/>
            </a:gs>
          </a:gsLst>
          <a:path path="circle">
            <a:fillToRect b="100%" l="100%"/>
          </a:path>
          <a:tileRect r="-100%" t="-100%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gif"/><Relationship Id="rId4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25.jpg"/><Relationship Id="rId5" Type="http://schemas.openxmlformats.org/officeDocument/2006/relationships/image" Target="../media/image2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Relationship Id="rId4" Type="http://schemas.openxmlformats.org/officeDocument/2006/relationships/image" Target="../media/image20.png"/><Relationship Id="rId5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hyperlink" Target="mailto:zachary.hoylman@umontana.edu" TargetMode="External"/><Relationship Id="rId4" Type="http://schemas.openxmlformats.org/officeDocument/2006/relationships/image" Target="../media/image15.jpg"/><Relationship Id="rId11" Type="http://schemas.openxmlformats.org/officeDocument/2006/relationships/image" Target="../media/image19.png"/><Relationship Id="rId10" Type="http://schemas.openxmlformats.org/officeDocument/2006/relationships/image" Target="../media/image22.png"/><Relationship Id="rId9" Type="http://schemas.openxmlformats.org/officeDocument/2006/relationships/image" Target="../media/image23.jpg"/><Relationship Id="rId5" Type="http://schemas.openxmlformats.org/officeDocument/2006/relationships/hyperlink" Target="https://climate.umt.edu/" TargetMode="External"/><Relationship Id="rId6" Type="http://schemas.openxmlformats.org/officeDocument/2006/relationships/hyperlink" Target="https://mco.cfc.umt.edu/datasets/" TargetMode="External"/><Relationship Id="rId7" Type="http://schemas.openxmlformats.org/officeDocument/2006/relationships/hyperlink" Target="https://drought.climate.umt.edu/" TargetMode="External"/><Relationship Id="rId8" Type="http://schemas.openxmlformats.org/officeDocument/2006/relationships/hyperlink" Target="https://climate.umt.edu/mesonet/default.php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9.png"/><Relationship Id="rId4" Type="http://schemas.openxmlformats.org/officeDocument/2006/relationships/image" Target="../media/image2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18.jpg"/><Relationship Id="rId5" Type="http://schemas.openxmlformats.org/officeDocument/2006/relationships/image" Target="../media/image2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24.jpg"/><Relationship Id="rId5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17.png"/><Relationship Id="rId5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gif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86450" y="744575"/>
            <a:ext cx="8955600" cy="115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4380"/>
              <a:t>Current Soil Moisture Conditions and MT Mesonet Update</a:t>
            </a:r>
            <a:endParaRPr b="1" sz="438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117150" y="2345350"/>
            <a:ext cx="8909700" cy="192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chemeClr val="dk1"/>
                </a:solidFill>
              </a:rPr>
              <a:t>Dr. Zachary Hoylman</a:t>
            </a:r>
            <a:endParaRPr b="1" sz="31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1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chemeClr val="dk1"/>
                </a:solidFill>
              </a:rPr>
              <a:t>Assistant</a:t>
            </a:r>
            <a:r>
              <a:rPr b="1" lang="en" sz="2600">
                <a:solidFill>
                  <a:schemeClr val="dk1"/>
                </a:solidFill>
              </a:rPr>
              <a:t> State Climatologist - Montana </a:t>
            </a:r>
            <a:r>
              <a:rPr b="1" lang="en" sz="2600">
                <a:solidFill>
                  <a:schemeClr val="dk1"/>
                </a:solidFill>
              </a:rPr>
              <a:t>Climate</a:t>
            </a:r>
            <a:r>
              <a:rPr b="1" lang="en" sz="2600">
                <a:solidFill>
                  <a:schemeClr val="dk1"/>
                </a:solidFill>
              </a:rPr>
              <a:t> Office</a:t>
            </a:r>
            <a:endParaRPr b="1" sz="26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chemeClr val="dk1"/>
                </a:solidFill>
              </a:rPr>
              <a:t>Research Professor - University of Montana</a:t>
            </a:r>
            <a:endParaRPr b="1" sz="2600">
              <a:solidFill>
                <a:schemeClr val="dk1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7856" y="4164689"/>
            <a:ext cx="2554195" cy="94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b="29999" l="0" r="0" t="31111"/>
          <a:stretch/>
        </p:blipFill>
        <p:spPr>
          <a:xfrm>
            <a:off x="132375" y="4164700"/>
            <a:ext cx="4248250" cy="917850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58" name="Google Shape;58;p13"/>
          <p:cNvCxnSpPr/>
          <p:nvPr/>
        </p:nvCxnSpPr>
        <p:spPr>
          <a:xfrm>
            <a:off x="555000" y="2107800"/>
            <a:ext cx="80340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9" name="Google Shape;59;p13"/>
          <p:cNvSpPr txBox="1"/>
          <p:nvPr/>
        </p:nvSpPr>
        <p:spPr>
          <a:xfrm>
            <a:off x="7973000" y="0"/>
            <a:ext cx="1272900" cy="2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5/9/2024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2"/>
          <p:cNvPicPr preferRelativeResize="0"/>
          <p:nvPr/>
        </p:nvPicPr>
        <p:blipFill rotWithShape="1">
          <a:blip r:embed="rId3">
            <a:alphaModFix/>
          </a:blip>
          <a:srcRect b="10466" l="0" r="0" t="9699"/>
          <a:stretch/>
        </p:blipFill>
        <p:spPr>
          <a:xfrm>
            <a:off x="3533875" y="669000"/>
            <a:ext cx="5610124" cy="4478549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2"/>
          <p:cNvSpPr txBox="1"/>
          <p:nvPr>
            <p:ph type="title"/>
          </p:nvPr>
        </p:nvSpPr>
        <p:spPr>
          <a:xfrm>
            <a:off x="29625" y="-18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Current Conditions - Recent Changes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33"/>
              <a:t>Using the SPoRT LIS Model (0-40cm) </a:t>
            </a:r>
            <a:endParaRPr b="1" sz="2133"/>
          </a:p>
        </p:txBody>
      </p:sp>
      <p:sp>
        <p:nvSpPr>
          <p:cNvPr id="143" name="Google Shape;143;p22"/>
          <p:cNvSpPr txBox="1"/>
          <p:nvPr/>
        </p:nvSpPr>
        <p:spPr>
          <a:xfrm>
            <a:off x="0" y="1123800"/>
            <a:ext cx="4374900" cy="11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dk1"/>
                </a:solidFill>
              </a:rPr>
              <a:t>Moderate</a:t>
            </a:r>
            <a:r>
              <a:rPr b="1" lang="en" sz="1800" u="sng">
                <a:solidFill>
                  <a:schemeClr val="dk1"/>
                </a:solidFill>
              </a:rPr>
              <a:t> middle recharge in east</a:t>
            </a:r>
            <a:endParaRPr b="1" sz="1800" u="sng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 u="sng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dk1"/>
                </a:solidFill>
              </a:rPr>
              <a:t>Models over emphasize in central</a:t>
            </a:r>
            <a:r>
              <a:rPr b="1" lang="en" sz="1800">
                <a:solidFill>
                  <a:schemeClr val="dk1"/>
                </a:solidFill>
              </a:rPr>
              <a:t> </a:t>
            </a:r>
            <a:endParaRPr b="1" sz="1800">
              <a:solidFill>
                <a:schemeClr val="dk1"/>
              </a:solidFill>
            </a:endParaRPr>
          </a:p>
        </p:txBody>
      </p:sp>
      <p:pic>
        <p:nvPicPr>
          <p:cNvPr id="144" name="Google Shape;144;p22"/>
          <p:cNvPicPr preferRelativeResize="0"/>
          <p:nvPr/>
        </p:nvPicPr>
        <p:blipFill rotWithShape="1">
          <a:blip r:embed="rId4">
            <a:alphaModFix/>
          </a:blip>
          <a:srcRect b="52416" l="48636" r="-2012" t="14259"/>
          <a:stretch/>
        </p:blipFill>
        <p:spPr>
          <a:xfrm>
            <a:off x="29625" y="2384600"/>
            <a:ext cx="3819551" cy="238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3"/>
          <p:cNvPicPr preferRelativeResize="0"/>
          <p:nvPr/>
        </p:nvPicPr>
        <p:blipFill rotWithShape="1">
          <a:blip r:embed="rId3">
            <a:alphaModFix/>
          </a:blip>
          <a:srcRect b="50160" l="-2000" r="1999" t="1053"/>
          <a:stretch/>
        </p:blipFill>
        <p:spPr>
          <a:xfrm>
            <a:off x="3165427" y="0"/>
            <a:ext cx="5859133" cy="2858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3"/>
          <p:cNvPicPr preferRelativeResize="0"/>
          <p:nvPr/>
        </p:nvPicPr>
        <p:blipFill rotWithShape="1">
          <a:blip r:embed="rId4">
            <a:alphaModFix/>
          </a:blip>
          <a:srcRect b="23477" l="0" r="0" t="7855"/>
          <a:stretch/>
        </p:blipFill>
        <p:spPr>
          <a:xfrm>
            <a:off x="-43450" y="0"/>
            <a:ext cx="3322148" cy="2277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3"/>
          <p:cNvPicPr preferRelativeResize="0"/>
          <p:nvPr/>
        </p:nvPicPr>
        <p:blipFill rotWithShape="1">
          <a:blip r:embed="rId5">
            <a:alphaModFix/>
          </a:blip>
          <a:srcRect b="9046" l="0" r="0" t="8858"/>
          <a:stretch/>
        </p:blipFill>
        <p:spPr>
          <a:xfrm>
            <a:off x="-43450" y="2277104"/>
            <a:ext cx="3488026" cy="2858322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3"/>
          <p:cNvSpPr/>
          <p:nvPr/>
        </p:nvSpPr>
        <p:spPr>
          <a:xfrm>
            <a:off x="3165425" y="2405875"/>
            <a:ext cx="3634951" cy="794250"/>
          </a:xfrm>
          <a:custGeom>
            <a:rect b="b" l="l" r="r" t="t"/>
            <a:pathLst>
              <a:path extrusionOk="0" h="31770" w="151110">
                <a:moveTo>
                  <a:pt x="0" y="31770"/>
                </a:moveTo>
                <a:cubicBezTo>
                  <a:pt x="5702" y="28715"/>
                  <a:pt x="12219" y="17039"/>
                  <a:pt x="34213" y="13441"/>
                </a:cubicBezTo>
                <a:cubicBezTo>
                  <a:pt x="56208" y="9843"/>
                  <a:pt x="112484" y="12422"/>
                  <a:pt x="131967" y="10182"/>
                </a:cubicBezTo>
                <a:cubicBezTo>
                  <a:pt x="151450" y="7942"/>
                  <a:pt x="147920" y="1697"/>
                  <a:pt x="151110" y="0"/>
                </a:cubicBezTo>
              </a:path>
            </a:pathLst>
          </a:cu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153" name="Google Shape;153;p23"/>
          <p:cNvSpPr/>
          <p:nvPr/>
        </p:nvSpPr>
        <p:spPr>
          <a:xfrm>
            <a:off x="2983525" y="233774"/>
            <a:ext cx="1934675" cy="529934"/>
          </a:xfrm>
          <a:custGeom>
            <a:rect b="b" l="l" r="r" t="t"/>
            <a:pathLst>
              <a:path extrusionOk="0" h="11421" w="77387">
                <a:moveTo>
                  <a:pt x="0" y="11015"/>
                </a:moveTo>
                <a:cubicBezTo>
                  <a:pt x="9504" y="9182"/>
                  <a:pt x="44124" y="-51"/>
                  <a:pt x="57022" y="17"/>
                </a:cubicBezTo>
                <a:cubicBezTo>
                  <a:pt x="69920" y="85"/>
                  <a:pt x="73993" y="9521"/>
                  <a:pt x="77387" y="11422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154" name="Google Shape;154;p23"/>
          <p:cNvSpPr txBox="1"/>
          <p:nvPr/>
        </p:nvSpPr>
        <p:spPr>
          <a:xfrm>
            <a:off x="3746025" y="2816475"/>
            <a:ext cx="54429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en" sz="1800">
                <a:solidFill>
                  <a:schemeClr val="dk1"/>
                </a:solidFill>
              </a:rPr>
              <a:t>Soil moisture has improved, but only within shallow soils (very little response at 20+ in)</a:t>
            </a:r>
            <a:endParaRPr b="1"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en" sz="1800">
                <a:solidFill>
                  <a:schemeClr val="dk1"/>
                </a:solidFill>
              </a:rPr>
              <a:t>Models are performing well but are over </a:t>
            </a:r>
            <a:r>
              <a:rPr b="1" lang="en" sz="1800">
                <a:solidFill>
                  <a:schemeClr val="dk1"/>
                </a:solidFill>
              </a:rPr>
              <a:t>emphasizing</a:t>
            </a:r>
            <a:r>
              <a:rPr b="1" lang="en" sz="1800">
                <a:solidFill>
                  <a:schemeClr val="dk1"/>
                </a:solidFill>
              </a:rPr>
              <a:t> in some locations (WC, NC, NE, SE)</a:t>
            </a:r>
            <a:endParaRPr b="1"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en" sz="1800">
                <a:solidFill>
                  <a:schemeClr val="dk1"/>
                </a:solidFill>
              </a:rPr>
              <a:t>Importance of matching station/model data    (we need to be critical consumers)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4"/>
          <p:cNvSpPr txBox="1"/>
          <p:nvPr>
            <p:ph type="title"/>
          </p:nvPr>
        </p:nvSpPr>
        <p:spPr>
          <a:xfrm>
            <a:off x="29625" y="-18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Current Conditions -  Anomalies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33"/>
              <a:t>Using the Montana Mesonet</a:t>
            </a:r>
            <a:endParaRPr b="1" sz="2133"/>
          </a:p>
        </p:txBody>
      </p:sp>
      <p:sp>
        <p:nvSpPr>
          <p:cNvPr id="160" name="Google Shape;160;p24"/>
          <p:cNvSpPr txBox="1"/>
          <p:nvPr/>
        </p:nvSpPr>
        <p:spPr>
          <a:xfrm>
            <a:off x="6144000" y="3803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https://drought.climate.umt.edu/</a:t>
            </a:r>
            <a:endParaRPr/>
          </a:p>
        </p:txBody>
      </p:sp>
      <p:sp>
        <p:nvSpPr>
          <p:cNvPr id="161" name="Google Shape;161;p24"/>
          <p:cNvSpPr txBox="1"/>
          <p:nvPr/>
        </p:nvSpPr>
        <p:spPr>
          <a:xfrm>
            <a:off x="5911000" y="103525"/>
            <a:ext cx="3087900" cy="3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UMRB Drought Dashboard</a:t>
            </a:r>
            <a:endParaRPr b="1" sz="1800">
              <a:solidFill>
                <a:schemeClr val="dk1"/>
              </a:solidFill>
            </a:endParaRPr>
          </a:p>
        </p:txBody>
      </p:sp>
      <p:pic>
        <p:nvPicPr>
          <p:cNvPr id="162" name="Google Shape;16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325" y="856775"/>
            <a:ext cx="8597356" cy="421052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3" name="Google Shape;163;p24"/>
          <p:cNvSpPr/>
          <p:nvPr/>
        </p:nvSpPr>
        <p:spPr>
          <a:xfrm>
            <a:off x="6800200" y="2228200"/>
            <a:ext cx="1366500" cy="1765800"/>
          </a:xfrm>
          <a:prstGeom prst="ellipse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24"/>
          <p:cNvSpPr/>
          <p:nvPr/>
        </p:nvSpPr>
        <p:spPr>
          <a:xfrm>
            <a:off x="2391100" y="3095325"/>
            <a:ext cx="2843100" cy="1765800"/>
          </a:xfrm>
          <a:prstGeom prst="ellipse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4"/>
          <p:cNvSpPr/>
          <p:nvPr/>
        </p:nvSpPr>
        <p:spPr>
          <a:xfrm>
            <a:off x="2522475" y="1397900"/>
            <a:ext cx="1366500" cy="1765800"/>
          </a:xfrm>
          <a:prstGeom prst="ellipse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5"/>
          <p:cNvSpPr txBox="1"/>
          <p:nvPr>
            <p:ph type="title"/>
          </p:nvPr>
        </p:nvSpPr>
        <p:spPr>
          <a:xfrm>
            <a:off x="29625" y="-18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Mesonet Update</a:t>
            </a:r>
            <a:endParaRPr b="1" sz="2133"/>
          </a:p>
        </p:txBody>
      </p:sp>
      <p:pic>
        <p:nvPicPr>
          <p:cNvPr id="172" name="Google Shape;17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5256"/>
            <a:ext cx="9144003" cy="447824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72000">
              <a:srgbClr val="FFFFFF"/>
            </a:gs>
            <a:gs pos="91000">
              <a:srgbClr val="8E7CC3"/>
            </a:gs>
            <a:gs pos="100000">
              <a:srgbClr val="9900FF"/>
            </a:gs>
          </a:gsLst>
          <a:path path="circle">
            <a:fillToRect r="100%" t="100%"/>
          </a:path>
          <a:tileRect b="-100%" l="-100%"/>
        </a:gra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6"/>
          <p:cNvSpPr txBox="1"/>
          <p:nvPr>
            <p:ph type="title"/>
          </p:nvPr>
        </p:nvSpPr>
        <p:spPr>
          <a:xfrm>
            <a:off x="81150" y="42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7653"/>
              <a:buFont typeface="Arial"/>
              <a:buNone/>
            </a:pPr>
            <a:r>
              <a:rPr b="1" lang="en" sz="3580"/>
              <a:t>Using Neural Networks to Enhance Montana’s Integrated Hydrological Model</a:t>
            </a:r>
            <a:endParaRPr b="1"/>
          </a:p>
        </p:txBody>
      </p:sp>
      <p:pic>
        <p:nvPicPr>
          <p:cNvPr id="178" name="Google Shape;17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9849" y="1329150"/>
            <a:ext cx="5563750" cy="354255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9" name="Google Shape;179;p26"/>
          <p:cNvSpPr txBox="1"/>
          <p:nvPr/>
        </p:nvSpPr>
        <p:spPr>
          <a:xfrm>
            <a:off x="4950" y="344750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Nash–Sutcliffe Efficiency Coefficient (NSE)</a:t>
            </a:r>
            <a:endParaRPr/>
          </a:p>
        </p:txBody>
      </p:sp>
      <p:pic>
        <p:nvPicPr>
          <p:cNvPr id="180" name="Google Shape;180;p26"/>
          <p:cNvPicPr preferRelativeResize="0"/>
          <p:nvPr/>
        </p:nvPicPr>
        <p:blipFill rotWithShape="1">
          <a:blip r:embed="rId4">
            <a:alphaModFix/>
          </a:blip>
          <a:srcRect b="0" l="6567" r="8362" t="0"/>
          <a:stretch/>
        </p:blipFill>
        <p:spPr>
          <a:xfrm>
            <a:off x="435672" y="4026900"/>
            <a:ext cx="2138557" cy="7756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1" name="Google Shape;18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152" y="1275750"/>
            <a:ext cx="3283702" cy="2090801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6"/>
          <p:cNvSpPr txBox="1"/>
          <p:nvPr/>
        </p:nvSpPr>
        <p:spPr>
          <a:xfrm>
            <a:off x="411450" y="4780200"/>
            <a:ext cx="2187000" cy="1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Q</a:t>
            </a:r>
            <a:r>
              <a:rPr baseline="-25000" lang="en">
                <a:solidFill>
                  <a:schemeClr val="dk1"/>
                </a:solidFill>
              </a:rPr>
              <a:t>O</a:t>
            </a:r>
            <a:r>
              <a:rPr lang="en">
                <a:solidFill>
                  <a:schemeClr val="dk1"/>
                </a:solidFill>
              </a:rPr>
              <a:t> = Obs, Q</a:t>
            </a:r>
            <a:r>
              <a:rPr baseline="-25000" lang="en">
                <a:solidFill>
                  <a:schemeClr val="dk1"/>
                </a:solidFill>
              </a:rPr>
              <a:t>m </a:t>
            </a:r>
            <a:r>
              <a:rPr lang="en">
                <a:solidFill>
                  <a:schemeClr val="dk1"/>
                </a:solidFill>
              </a:rPr>
              <a:t>= Modeled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7"/>
          <p:cNvSpPr txBox="1"/>
          <p:nvPr/>
        </p:nvSpPr>
        <p:spPr>
          <a:xfrm>
            <a:off x="3" y="-6"/>
            <a:ext cx="8482200" cy="61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rgbClr val="000000"/>
                </a:solidFill>
              </a:rPr>
              <a:t>Questions?</a:t>
            </a:r>
            <a:endParaRPr b="1" sz="3400">
              <a:solidFill>
                <a:srgbClr val="000000"/>
              </a:solidFill>
            </a:endParaRPr>
          </a:p>
        </p:txBody>
      </p:sp>
      <p:sp>
        <p:nvSpPr>
          <p:cNvPr id="188" name="Google Shape;188;p27"/>
          <p:cNvSpPr txBox="1"/>
          <p:nvPr/>
        </p:nvSpPr>
        <p:spPr>
          <a:xfrm>
            <a:off x="-1055425" y="2493288"/>
            <a:ext cx="6727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" sz="2400" u="sng">
                <a:solidFill>
                  <a:srgbClr val="0097A7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zachary.hoylman@umontana.edu</a:t>
            </a: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 </a:t>
            </a:r>
            <a:endParaRPr b="1" i="1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9902" y="886350"/>
            <a:ext cx="2945750" cy="108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7"/>
          <p:cNvSpPr txBox="1"/>
          <p:nvPr/>
        </p:nvSpPr>
        <p:spPr>
          <a:xfrm>
            <a:off x="120819" y="3011792"/>
            <a:ext cx="74355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Autofit/>
          </a:bodyPr>
          <a:lstStyle/>
          <a:p>
            <a:pPr indent="-107950" lvl="0" marL="9144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ts val="1700"/>
              <a:buFont typeface="Calibri"/>
              <a:buChar char=" "/>
            </a:pPr>
            <a:r>
              <a:rPr b="1" i="0" lang="en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Web Resources:</a:t>
            </a:r>
            <a:endParaRPr sz="1100"/>
          </a:p>
          <a:p>
            <a:pPr indent="-107950" lvl="0" marL="91440" marR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ts val="1700"/>
              <a:buFont typeface="Calibri"/>
              <a:buChar char=" "/>
            </a:pPr>
            <a:r>
              <a:rPr b="0" i="0" lang="en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MCO Web Page: </a:t>
            </a:r>
            <a:r>
              <a:rPr b="0" i="0" lang="en" sz="17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https://climate.umt.edu/</a:t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07950" lvl="0" marL="91440" marR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ts val="1700"/>
              <a:buFont typeface="Calibri"/>
              <a:buChar char=" "/>
            </a:pPr>
            <a:r>
              <a:rPr b="0" i="0" lang="en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Climate Data Explorer: </a:t>
            </a:r>
            <a:r>
              <a:rPr b="0" i="0" lang="en" sz="17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https://mco.cfc.umt.edu/datasets/</a:t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07950" lvl="0" marL="91440" marR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ts val="1700"/>
              <a:buFont typeface="Calibri"/>
              <a:buChar char=" "/>
            </a:pPr>
            <a:r>
              <a:rPr lang="en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Drought Dashboard</a:t>
            </a:r>
            <a:r>
              <a:rPr b="0" i="0" lang="en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" sz="17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https://drought.climate.umt.edu/</a:t>
            </a:r>
            <a:r>
              <a:rPr lang="en" sz="17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07950" lvl="0" marL="91440" marR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ts val="1700"/>
              <a:buFont typeface="Calibri"/>
              <a:buChar char=" "/>
            </a:pPr>
            <a:r>
              <a:rPr b="0" i="0" lang="en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Montana Mesonet: </a:t>
            </a:r>
            <a:r>
              <a:rPr b="0" i="0" lang="en" sz="17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https://climate.umt.edu/mesonet/</a:t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" marR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ts val="2000"/>
              <a:buFont typeface="Calibri"/>
              <a:buNone/>
            </a:pPr>
            <a:r>
              <a:t/>
            </a:r>
            <a:endParaRPr b="0" i="0" sz="1700" u="none" cap="none" strike="noStrik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" marR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ts val="2000"/>
              <a:buFont typeface="Calibri"/>
              <a:buNone/>
            </a:pPr>
            <a:r>
              <a:t/>
            </a:r>
            <a:endParaRPr b="0" i="0" sz="1700" u="none" cap="none" strike="noStrik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" marR="0" rt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ts val="2000"/>
              <a:buFont typeface="Calibri"/>
              <a:buNone/>
            </a:pPr>
            <a:r>
              <a:t/>
            </a:r>
            <a:endParaRPr b="0" i="0" sz="1700" u="none" cap="none" strike="noStrik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460142" y="159000"/>
            <a:ext cx="3091384" cy="2317899"/>
          </a:xfrm>
          <a:prstGeom prst="rect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2" name="Google Shape;192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01250" y="159000"/>
            <a:ext cx="2317899" cy="2317899"/>
          </a:xfrm>
          <a:prstGeom prst="rect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3" name="Google Shape;193;p2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883775" y="2617550"/>
            <a:ext cx="3135370" cy="2194749"/>
          </a:xfrm>
          <a:prstGeom prst="rect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112850" y="-11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How do we Monitor Soil Moisture?</a:t>
            </a:r>
            <a:endParaRPr b="1"/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150" y="1208700"/>
            <a:ext cx="3267700" cy="3847100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6" name="Google Shape;66;p14"/>
          <p:cNvSpPr txBox="1"/>
          <p:nvPr/>
        </p:nvSpPr>
        <p:spPr>
          <a:xfrm>
            <a:off x="370038" y="478575"/>
            <a:ext cx="3455400" cy="2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</a:rPr>
              <a:t>STATION DATA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</a:rPr>
              <a:t>Montana Mesonet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4830038" y="630975"/>
            <a:ext cx="3455400" cy="2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MODELLED</a:t>
            </a:r>
            <a:r>
              <a:rPr b="1" lang="en" sz="1800">
                <a:solidFill>
                  <a:schemeClr val="dk1"/>
                </a:solidFill>
              </a:rPr>
              <a:t> DATA</a:t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</p:txBody>
      </p:sp>
      <p:pic>
        <p:nvPicPr>
          <p:cNvPr id="68" name="Google Shape;68;p14"/>
          <p:cNvPicPr preferRelativeResize="0"/>
          <p:nvPr/>
        </p:nvPicPr>
        <p:blipFill rotWithShape="1">
          <a:blip r:embed="rId4">
            <a:alphaModFix/>
          </a:blip>
          <a:srcRect b="9905" l="0" r="0" t="19542"/>
          <a:stretch/>
        </p:blipFill>
        <p:spPr>
          <a:xfrm>
            <a:off x="4158100" y="1441350"/>
            <a:ext cx="4799299" cy="338585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9" name="Google Shape;69;p14"/>
          <p:cNvSpPr/>
          <p:nvPr/>
        </p:nvSpPr>
        <p:spPr>
          <a:xfrm>
            <a:off x="630625" y="3807800"/>
            <a:ext cx="1356000" cy="10194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Pros: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</a:t>
            </a:r>
            <a:r>
              <a:rPr lang="en"/>
              <a:t>Accurate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Real-time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Vertical Info.</a:t>
            </a:r>
            <a:endParaRPr/>
          </a:p>
        </p:txBody>
      </p:sp>
      <p:sp>
        <p:nvSpPr>
          <p:cNvPr id="70" name="Google Shape;70;p14"/>
          <p:cNvSpPr/>
          <p:nvPr/>
        </p:nvSpPr>
        <p:spPr>
          <a:xfrm>
            <a:off x="2212425" y="3807800"/>
            <a:ext cx="1356000" cy="10194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Cons</a:t>
            </a:r>
            <a:r>
              <a:rPr b="1" lang="en"/>
              <a:t>: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Point Info.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Short POR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Expensive</a:t>
            </a:r>
            <a:endParaRPr/>
          </a:p>
        </p:txBody>
      </p:sp>
      <p:sp>
        <p:nvSpPr>
          <p:cNvPr id="71" name="Google Shape;71;p14"/>
          <p:cNvSpPr/>
          <p:nvPr/>
        </p:nvSpPr>
        <p:spPr>
          <a:xfrm>
            <a:off x="4440625" y="3266525"/>
            <a:ext cx="2002200" cy="10194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Pros: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Spatially Continuous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Near Real Time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Long POR</a:t>
            </a:r>
            <a:endParaRPr/>
          </a:p>
        </p:txBody>
      </p:sp>
      <p:sp>
        <p:nvSpPr>
          <p:cNvPr id="72" name="Google Shape;72;p14"/>
          <p:cNvSpPr/>
          <p:nvPr/>
        </p:nvSpPr>
        <p:spPr>
          <a:xfrm>
            <a:off x="6778250" y="3266525"/>
            <a:ext cx="1855200" cy="10194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Cons: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Accurate?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Might not </a:t>
            </a:r>
            <a:r>
              <a:rPr lang="en"/>
              <a:t>reflect</a:t>
            </a:r>
            <a:r>
              <a:rPr lang="en"/>
              <a:t> local conditions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/>
          <p:nvPr>
            <p:ph type="title"/>
          </p:nvPr>
        </p:nvSpPr>
        <p:spPr>
          <a:xfrm>
            <a:off x="48700" y="216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Which Models Work Best?</a:t>
            </a:r>
            <a:endParaRPr b="1"/>
          </a:p>
        </p:txBody>
      </p:sp>
      <p:pic>
        <p:nvPicPr>
          <p:cNvPr id="78" name="Google Shape;78;p15"/>
          <p:cNvPicPr preferRelativeResize="0"/>
          <p:nvPr/>
        </p:nvPicPr>
        <p:blipFill rotWithShape="1">
          <a:blip r:embed="rId3">
            <a:alphaModFix/>
          </a:blip>
          <a:srcRect b="38030" l="0" r="0" t="20058"/>
          <a:stretch/>
        </p:blipFill>
        <p:spPr>
          <a:xfrm>
            <a:off x="4322750" y="216572"/>
            <a:ext cx="4710799" cy="115905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2750" y="1521450"/>
            <a:ext cx="4710799" cy="35331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150" y="1009400"/>
            <a:ext cx="4045148" cy="4045148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1" name="Google Shape;81;p15"/>
          <p:cNvSpPr/>
          <p:nvPr/>
        </p:nvSpPr>
        <p:spPr>
          <a:xfrm>
            <a:off x="5603325" y="3411175"/>
            <a:ext cx="1240500" cy="1112100"/>
          </a:xfrm>
          <a:prstGeom prst="rect">
            <a:avLst/>
          </a:prstGeom>
          <a:noFill/>
          <a:ln cap="flat" cmpd="sng" w="114300">
            <a:solidFill>
              <a:srgbClr val="5DD52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6"/>
          <p:cNvPicPr preferRelativeResize="0"/>
          <p:nvPr/>
        </p:nvPicPr>
        <p:blipFill rotWithShape="1">
          <a:blip r:embed="rId3">
            <a:alphaModFix/>
          </a:blip>
          <a:srcRect b="38071" l="0" r="0" t="20059"/>
          <a:stretch/>
        </p:blipFill>
        <p:spPr>
          <a:xfrm>
            <a:off x="4322750" y="216575"/>
            <a:ext cx="4710799" cy="115789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7" name="Google Shape;8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275" y="1006375"/>
            <a:ext cx="4045148" cy="4045148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8" name="Google Shape;88;p16"/>
          <p:cNvPicPr preferRelativeResize="0"/>
          <p:nvPr/>
        </p:nvPicPr>
        <p:blipFill rotWithShape="1">
          <a:blip r:embed="rId5">
            <a:alphaModFix/>
          </a:blip>
          <a:srcRect b="0" l="18139" r="19180" t="0"/>
          <a:stretch/>
        </p:blipFill>
        <p:spPr>
          <a:xfrm>
            <a:off x="4270650" y="1703162"/>
            <a:ext cx="4814999" cy="188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/>
          <p:nvPr/>
        </p:nvSpPr>
        <p:spPr>
          <a:xfrm>
            <a:off x="4309425" y="1904025"/>
            <a:ext cx="4710900" cy="695100"/>
          </a:xfrm>
          <a:prstGeom prst="rect">
            <a:avLst/>
          </a:prstGeom>
          <a:solidFill>
            <a:srgbClr val="4A86E8">
              <a:alpha val="2785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6"/>
          <p:cNvSpPr txBox="1"/>
          <p:nvPr/>
        </p:nvSpPr>
        <p:spPr>
          <a:xfrm>
            <a:off x="4555050" y="4062875"/>
            <a:ext cx="4246200" cy="89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</a:rPr>
              <a:t>SPoRT LIS Soil Moisture is the best model for detecting drought</a:t>
            </a:r>
            <a:endParaRPr b="1" sz="2000">
              <a:solidFill>
                <a:schemeClr val="lt1"/>
              </a:solidFill>
            </a:endParaRPr>
          </a:p>
        </p:txBody>
      </p:sp>
      <p:sp>
        <p:nvSpPr>
          <p:cNvPr id="91" name="Google Shape;91;p16"/>
          <p:cNvSpPr txBox="1"/>
          <p:nvPr>
            <p:ph type="title"/>
          </p:nvPr>
        </p:nvSpPr>
        <p:spPr>
          <a:xfrm>
            <a:off x="48700" y="216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Which Models Work Best?</a:t>
            </a:r>
            <a:endParaRPr b="1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7"/>
          <p:cNvPicPr preferRelativeResize="0"/>
          <p:nvPr/>
        </p:nvPicPr>
        <p:blipFill rotWithShape="1">
          <a:blip r:embed="rId3">
            <a:alphaModFix/>
          </a:blip>
          <a:srcRect b="9914" l="0" r="0" t="9349"/>
          <a:stretch/>
        </p:blipFill>
        <p:spPr>
          <a:xfrm>
            <a:off x="271725" y="756875"/>
            <a:ext cx="3534449" cy="2853427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7"/>
          <p:cNvSpPr txBox="1"/>
          <p:nvPr>
            <p:ph type="title"/>
          </p:nvPr>
        </p:nvSpPr>
        <p:spPr>
          <a:xfrm>
            <a:off x="29625" y="-18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Current Conditions - </a:t>
            </a:r>
            <a:r>
              <a:rPr b="1" lang="en" sz="2355"/>
              <a:t>Recent Changes</a:t>
            </a:r>
            <a:endParaRPr b="1" sz="2355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33"/>
              <a:t>Using the Montana Mesonet </a:t>
            </a:r>
            <a:endParaRPr b="1" sz="2133"/>
          </a:p>
        </p:txBody>
      </p:sp>
      <p:pic>
        <p:nvPicPr>
          <p:cNvPr id="98" name="Google Shape;9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5525" y="611713"/>
            <a:ext cx="4017324" cy="27913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9" name="Google Shape;99;p17"/>
          <p:cNvSpPr txBox="1"/>
          <p:nvPr/>
        </p:nvSpPr>
        <p:spPr>
          <a:xfrm>
            <a:off x="5960875" y="2906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https://mesonet.climate.umt.edu/</a:t>
            </a:r>
            <a:endParaRPr/>
          </a:p>
        </p:txBody>
      </p:sp>
      <p:sp>
        <p:nvSpPr>
          <p:cNvPr id="100" name="Google Shape;100;p17"/>
          <p:cNvSpPr txBox="1"/>
          <p:nvPr/>
        </p:nvSpPr>
        <p:spPr>
          <a:xfrm>
            <a:off x="5600050" y="76000"/>
            <a:ext cx="3412800" cy="3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Montana Mesonet</a:t>
            </a:r>
            <a:r>
              <a:rPr b="1" lang="en" sz="1800">
                <a:solidFill>
                  <a:schemeClr val="dk1"/>
                </a:solidFill>
              </a:rPr>
              <a:t> Dashboard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101" name="Google Shape;101;p17"/>
          <p:cNvSpPr/>
          <p:nvPr/>
        </p:nvSpPr>
        <p:spPr>
          <a:xfrm rot="-5400000">
            <a:off x="6613275" y="4118950"/>
            <a:ext cx="1219200" cy="5187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chemeClr val="lt1"/>
              </a:gs>
              <a:gs pos="50000">
                <a:schemeClr val="lt1"/>
              </a:gs>
              <a:gs pos="100000">
                <a:srgbClr val="000DFF"/>
              </a:gs>
            </a:gsLst>
            <a:lin ang="0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Soil Moisture</a:t>
            </a:r>
            <a:endParaRPr b="1" sz="1000"/>
          </a:p>
        </p:txBody>
      </p:sp>
      <p:sp>
        <p:nvSpPr>
          <p:cNvPr id="102" name="Google Shape;102;p17"/>
          <p:cNvSpPr txBox="1"/>
          <p:nvPr/>
        </p:nvSpPr>
        <p:spPr>
          <a:xfrm>
            <a:off x="7589675" y="3967750"/>
            <a:ext cx="1423200" cy="8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Soil Moisture Recharge!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103" name="Google Shape;103;p17"/>
          <p:cNvSpPr/>
          <p:nvPr/>
        </p:nvSpPr>
        <p:spPr>
          <a:xfrm>
            <a:off x="3064975" y="1797231"/>
            <a:ext cx="1761575" cy="453100"/>
          </a:xfrm>
          <a:custGeom>
            <a:rect b="b" l="l" r="r" t="t"/>
            <a:pathLst>
              <a:path extrusionOk="0" h="18124" w="70463">
                <a:moveTo>
                  <a:pt x="0" y="18125"/>
                </a:moveTo>
                <a:cubicBezTo>
                  <a:pt x="5363" y="15410"/>
                  <a:pt x="20433" y="4820"/>
                  <a:pt x="32177" y="1833"/>
                </a:cubicBezTo>
                <a:cubicBezTo>
                  <a:pt x="43921" y="-1154"/>
                  <a:pt x="64082" y="476"/>
                  <a:pt x="70463" y="204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sp>
      <p:pic>
        <p:nvPicPr>
          <p:cNvPr id="104" name="Google Shape;10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5475" y="3556825"/>
            <a:ext cx="6225293" cy="15245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1" name="Google Shape;11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075" y="427187"/>
            <a:ext cx="8757852" cy="428912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8" name="Google Shape;11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32631"/>
            <a:ext cx="9144003" cy="447824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/>
          <p:nvPr>
            <p:ph type="title"/>
          </p:nvPr>
        </p:nvSpPr>
        <p:spPr>
          <a:xfrm>
            <a:off x="29625" y="-18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Current Conditions - Recent Changes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33"/>
              <a:t>Using the Montana Mesonet </a:t>
            </a:r>
            <a:endParaRPr b="1" sz="2133"/>
          </a:p>
        </p:txBody>
      </p:sp>
      <p:pic>
        <p:nvPicPr>
          <p:cNvPr id="124" name="Google Shape;124;p20"/>
          <p:cNvPicPr preferRelativeResize="0"/>
          <p:nvPr/>
        </p:nvPicPr>
        <p:blipFill rotWithShape="1">
          <a:blip r:embed="rId3">
            <a:alphaModFix/>
          </a:blip>
          <a:srcRect b="4832" l="0" r="0" t="4832"/>
          <a:stretch/>
        </p:blipFill>
        <p:spPr>
          <a:xfrm>
            <a:off x="3881775" y="554125"/>
            <a:ext cx="5059000" cy="4570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/>
          <p:cNvPicPr preferRelativeResize="0"/>
          <p:nvPr/>
        </p:nvPicPr>
        <p:blipFill rotWithShape="1">
          <a:blip r:embed="rId4">
            <a:alphaModFix/>
          </a:blip>
          <a:srcRect b="11175" l="0" r="0" t="9623"/>
          <a:stretch/>
        </p:blipFill>
        <p:spPr>
          <a:xfrm>
            <a:off x="29625" y="990475"/>
            <a:ext cx="3773450" cy="2988774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0"/>
          <p:cNvSpPr/>
          <p:nvPr/>
        </p:nvSpPr>
        <p:spPr>
          <a:xfrm rot="902627">
            <a:off x="1733089" y="4160857"/>
            <a:ext cx="2325500" cy="829089"/>
          </a:xfrm>
          <a:prstGeom prst="curvedUp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20"/>
          <p:cNvSpPr/>
          <p:nvPr/>
        </p:nvSpPr>
        <p:spPr>
          <a:xfrm rot="-1309006">
            <a:off x="5206895" y="1320512"/>
            <a:ext cx="1038910" cy="1482127"/>
          </a:xfrm>
          <a:prstGeom prst="ellipse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20"/>
          <p:cNvSpPr/>
          <p:nvPr/>
        </p:nvSpPr>
        <p:spPr>
          <a:xfrm rot="-1309006">
            <a:off x="7615570" y="1320512"/>
            <a:ext cx="1038910" cy="1482127"/>
          </a:xfrm>
          <a:prstGeom prst="ellipse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1"/>
          <p:cNvPicPr preferRelativeResize="0"/>
          <p:nvPr/>
        </p:nvPicPr>
        <p:blipFill rotWithShape="1">
          <a:blip r:embed="rId3">
            <a:alphaModFix/>
          </a:blip>
          <a:srcRect b="11241" l="0" r="0" t="9700"/>
          <a:stretch/>
        </p:blipFill>
        <p:spPr>
          <a:xfrm>
            <a:off x="3533875" y="712450"/>
            <a:ext cx="5610124" cy="443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1"/>
          <p:cNvSpPr txBox="1"/>
          <p:nvPr>
            <p:ph type="title"/>
          </p:nvPr>
        </p:nvSpPr>
        <p:spPr>
          <a:xfrm>
            <a:off x="29625" y="-18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Current Conditions - Recent Changes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33"/>
              <a:t>Using the SPoRT LIS Model (0-10cm) </a:t>
            </a:r>
            <a:endParaRPr b="1" sz="2133"/>
          </a:p>
        </p:txBody>
      </p:sp>
      <p:sp>
        <p:nvSpPr>
          <p:cNvPr id="135" name="Google Shape;135;p21"/>
          <p:cNvSpPr txBox="1"/>
          <p:nvPr/>
        </p:nvSpPr>
        <p:spPr>
          <a:xfrm>
            <a:off x="0" y="1123800"/>
            <a:ext cx="4106400" cy="11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dk1"/>
                </a:solidFill>
              </a:rPr>
              <a:t>Significant shallow recharge in east</a:t>
            </a:r>
            <a:endParaRPr b="1" sz="1800" u="sng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 u="sng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dk1"/>
                </a:solidFill>
              </a:rPr>
              <a:t>Model agrees but over </a:t>
            </a:r>
            <a:r>
              <a:rPr b="1" lang="en" sz="1800" u="sng">
                <a:solidFill>
                  <a:schemeClr val="dk1"/>
                </a:solidFill>
              </a:rPr>
              <a:t>emphasizes</a:t>
            </a:r>
            <a:r>
              <a:rPr b="1" lang="en" sz="1800" u="sng">
                <a:solidFill>
                  <a:schemeClr val="dk1"/>
                </a:solidFill>
              </a:rPr>
              <a:t> in WC MT &amp; NE/SE corners</a:t>
            </a:r>
            <a:endParaRPr b="1" sz="1800">
              <a:solidFill>
                <a:schemeClr val="dk1"/>
              </a:solidFill>
            </a:endParaRPr>
          </a:p>
        </p:txBody>
      </p:sp>
      <p:pic>
        <p:nvPicPr>
          <p:cNvPr id="136" name="Google Shape;136;p21"/>
          <p:cNvPicPr preferRelativeResize="0"/>
          <p:nvPr/>
        </p:nvPicPr>
        <p:blipFill rotWithShape="1">
          <a:blip r:embed="rId4">
            <a:alphaModFix/>
          </a:blip>
          <a:srcRect b="51669" l="-3517" r="50141" t="15006"/>
          <a:stretch/>
        </p:blipFill>
        <p:spPr>
          <a:xfrm>
            <a:off x="29625" y="2384600"/>
            <a:ext cx="3819551" cy="238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