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a5466578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a5466578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a5466578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a5466578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a9e04d3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a9e04d3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1a603c9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1a603c9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a5466578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a5466578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a5466578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a5466578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a9e04d3f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a9e04d3f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0b2ccd32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70b2ccd3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0b0625ab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70b0625ab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1b83485f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1b83485f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1a603c9d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1a603c9d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1b83485f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1b83485f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1b83485f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1b83485f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e59e8a63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de59e8a63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e59e8a63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de59e8a63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a5466578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a5466578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a5466578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a5466578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76000">
              <a:schemeClr val="lt1"/>
            </a:gs>
            <a:gs pos="100000">
              <a:srgbClr val="B4A7D6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gif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gif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zachary.hoylman@umontana.edu" TargetMode="External"/><Relationship Id="rId4" Type="http://schemas.openxmlformats.org/officeDocument/2006/relationships/image" Target="../media/image26.jpg"/><Relationship Id="rId11" Type="http://schemas.openxmlformats.org/officeDocument/2006/relationships/image" Target="../media/image25.png"/><Relationship Id="rId10" Type="http://schemas.openxmlformats.org/officeDocument/2006/relationships/image" Target="../media/image23.png"/><Relationship Id="rId9" Type="http://schemas.openxmlformats.org/officeDocument/2006/relationships/image" Target="../media/image30.jpg"/><Relationship Id="rId5" Type="http://schemas.openxmlformats.org/officeDocument/2006/relationships/hyperlink" Target="https://climate.umt.edu/" TargetMode="External"/><Relationship Id="rId6" Type="http://schemas.openxmlformats.org/officeDocument/2006/relationships/hyperlink" Target="https://mco.cfc.umt.edu/datasets/" TargetMode="External"/><Relationship Id="rId7" Type="http://schemas.openxmlformats.org/officeDocument/2006/relationships/hyperlink" Target="https://drought.climate.umt.edu/" TargetMode="External"/><Relationship Id="rId8" Type="http://schemas.openxmlformats.org/officeDocument/2006/relationships/hyperlink" Target="https://climate.umt.edu/mesonet/default.php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1.jp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86450" y="744575"/>
            <a:ext cx="8955600" cy="11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380"/>
              <a:t>Current Drought &amp; Soil Moisture Conditions </a:t>
            </a:r>
            <a:endParaRPr b="1" sz="43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17150" y="2116750"/>
            <a:ext cx="8909700" cy="19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Dr. Zachary Hoylman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Assistant</a:t>
            </a:r>
            <a:r>
              <a:rPr b="1" lang="en" sz="1500">
                <a:solidFill>
                  <a:schemeClr val="dk1"/>
                </a:solidFill>
              </a:rPr>
              <a:t> State Climatologist - Montana </a:t>
            </a:r>
            <a:r>
              <a:rPr b="1" lang="en" sz="1500">
                <a:solidFill>
                  <a:schemeClr val="dk1"/>
                </a:solidFill>
              </a:rPr>
              <a:t>Climate</a:t>
            </a:r>
            <a:r>
              <a:rPr b="1" lang="en" sz="1500">
                <a:solidFill>
                  <a:schemeClr val="dk1"/>
                </a:solidFill>
              </a:rPr>
              <a:t> Office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Research Professor - University of Montana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</a:rPr>
              <a:t>Dr. Kelsey Jencso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State Climatologist - Montana Climate Office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Professor of Hydrology - University of Montana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856" y="4164689"/>
            <a:ext cx="2554195" cy="9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9999" l="0" r="0" t="31111"/>
          <a:stretch/>
        </p:blipFill>
        <p:spPr>
          <a:xfrm>
            <a:off x="132375" y="4164700"/>
            <a:ext cx="4248250" cy="9178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8" name="Google Shape;58;p13"/>
          <p:cNvCxnSpPr/>
          <p:nvPr/>
        </p:nvCxnSpPr>
        <p:spPr>
          <a:xfrm>
            <a:off x="555000" y="1955400"/>
            <a:ext cx="80340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13"/>
          <p:cNvSpPr txBox="1"/>
          <p:nvPr/>
        </p:nvSpPr>
        <p:spPr>
          <a:xfrm>
            <a:off x="7973000" y="0"/>
            <a:ext cx="12729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5/20/2024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 </a:t>
            </a:r>
            <a:endParaRPr b="1" sz="2133"/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4841" r="4841" t="0"/>
          <a:stretch/>
        </p:blipFill>
        <p:spPr>
          <a:xfrm>
            <a:off x="3881775" y="554125"/>
            <a:ext cx="5059000" cy="45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 b="1456" l="0" r="0" t="1465"/>
          <a:stretch/>
        </p:blipFill>
        <p:spPr>
          <a:xfrm>
            <a:off x="29625" y="844100"/>
            <a:ext cx="4096676" cy="3244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 rot="902627">
            <a:off x="1733089" y="4160857"/>
            <a:ext cx="2325500" cy="829089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 rot="-1309006">
            <a:off x="5206895" y="13205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/>
          <p:nvPr/>
        </p:nvSpPr>
        <p:spPr>
          <a:xfrm rot="-1309006">
            <a:off x="7615570" y="13205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b="0" l="0" r="3558" t="0"/>
          <a:stretch/>
        </p:blipFill>
        <p:spPr>
          <a:xfrm>
            <a:off x="3757600" y="440200"/>
            <a:ext cx="5386400" cy="455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SPoRT LIS Model (0-10cm) </a:t>
            </a:r>
            <a:endParaRPr b="1" sz="2133"/>
          </a:p>
        </p:txBody>
      </p:sp>
      <p:sp>
        <p:nvSpPr>
          <p:cNvPr id="155" name="Google Shape;155;p23"/>
          <p:cNvSpPr txBox="1"/>
          <p:nvPr/>
        </p:nvSpPr>
        <p:spPr>
          <a:xfrm>
            <a:off x="0" y="1123800"/>
            <a:ext cx="41064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Significant shallow recharge in east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Model agrees but over </a:t>
            </a:r>
            <a:r>
              <a:rPr b="1" lang="en" sz="1800" u="sng">
                <a:solidFill>
                  <a:schemeClr val="dk1"/>
                </a:solidFill>
              </a:rPr>
              <a:t>emphasizes</a:t>
            </a:r>
            <a:r>
              <a:rPr b="1" lang="en" sz="1800" u="sng">
                <a:solidFill>
                  <a:schemeClr val="dk1"/>
                </a:solidFill>
              </a:rPr>
              <a:t> in WC/NW MT &amp; NE/SE corners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52483" l="7983" r="48771" t="11736"/>
          <a:stretch/>
        </p:blipFill>
        <p:spPr>
          <a:xfrm>
            <a:off x="91063" y="2460800"/>
            <a:ext cx="3771873" cy="254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b="1085" l="0" r="3456" t="1076"/>
          <a:stretch/>
        </p:blipFill>
        <p:spPr>
          <a:xfrm>
            <a:off x="3686275" y="669000"/>
            <a:ext cx="5416451" cy="44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SPoRT LIS Model (0-40cm) </a:t>
            </a:r>
            <a:endParaRPr b="1" sz="2133"/>
          </a:p>
        </p:txBody>
      </p:sp>
      <p:sp>
        <p:nvSpPr>
          <p:cNvPr id="163" name="Google Shape;163;p24"/>
          <p:cNvSpPr txBox="1"/>
          <p:nvPr/>
        </p:nvSpPr>
        <p:spPr>
          <a:xfrm>
            <a:off x="0" y="983450"/>
            <a:ext cx="43749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Moderate</a:t>
            </a:r>
            <a:r>
              <a:rPr b="1" lang="en" sz="1800" u="sng">
                <a:solidFill>
                  <a:schemeClr val="dk1"/>
                </a:solidFill>
              </a:rPr>
              <a:t> mid-depth recharge in east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Models over emphasize in WC/NW &amp; along the </a:t>
            </a:r>
            <a:r>
              <a:rPr b="1" lang="en" sz="1800" u="sng">
                <a:solidFill>
                  <a:schemeClr val="dk1"/>
                </a:solidFill>
              </a:rPr>
              <a:t>eastern</a:t>
            </a:r>
            <a:r>
              <a:rPr b="1" lang="en" sz="1800" u="sng">
                <a:solidFill>
                  <a:schemeClr val="dk1"/>
                </a:solidFill>
              </a:rPr>
              <a:t> front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Dryness in Glendive Persists</a:t>
            </a:r>
            <a:r>
              <a:rPr b="1" lang="en" sz="1800" u="sng">
                <a:solidFill>
                  <a:schemeClr val="dk1"/>
                </a:solidFill>
              </a:rPr>
              <a:t> </a:t>
            </a:r>
            <a:endParaRPr b="1" sz="1800" u="sng">
              <a:solidFill>
                <a:schemeClr val="dk1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4">
            <a:alphaModFix/>
          </a:blip>
          <a:srcRect b="50411" l="49338" r="7416" t="13807"/>
          <a:stretch/>
        </p:blipFill>
        <p:spPr>
          <a:xfrm>
            <a:off x="72913" y="2654450"/>
            <a:ext cx="3771873" cy="254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0" r="8684" t="0"/>
          <a:stretch/>
        </p:blipFill>
        <p:spPr>
          <a:xfrm>
            <a:off x="3993525" y="507875"/>
            <a:ext cx="5150474" cy="460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b="0" l="7797" r="4290" t="0"/>
          <a:stretch/>
        </p:blipFill>
        <p:spPr>
          <a:xfrm>
            <a:off x="135900" y="1090925"/>
            <a:ext cx="4206100" cy="39038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5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Persistent</a:t>
            </a:r>
            <a:r>
              <a:rPr b="1" lang="en"/>
              <a:t> Changes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SPoRT and the Montana Mesonet </a:t>
            </a:r>
            <a:endParaRPr b="1" sz="2133"/>
          </a:p>
        </p:txBody>
      </p:sp>
      <p:sp>
        <p:nvSpPr>
          <p:cNvPr id="172" name="Google Shape;172;p25"/>
          <p:cNvSpPr/>
          <p:nvPr/>
        </p:nvSpPr>
        <p:spPr>
          <a:xfrm rot="-1309006">
            <a:off x="5359295" y="12443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/>
          <p:nvPr/>
        </p:nvSpPr>
        <p:spPr>
          <a:xfrm rot="-1309006">
            <a:off x="7844170" y="12443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/>
          <p:nvPr/>
        </p:nvSpPr>
        <p:spPr>
          <a:xfrm rot="-837757">
            <a:off x="4627846" y="1305691"/>
            <a:ext cx="622905" cy="159680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/>
          <p:nvPr/>
        </p:nvSpPr>
        <p:spPr>
          <a:xfrm rot="-837757">
            <a:off x="7071496" y="1305691"/>
            <a:ext cx="622905" cy="159680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5"/>
          <p:cNvSpPr/>
          <p:nvPr/>
        </p:nvSpPr>
        <p:spPr>
          <a:xfrm rot="-1309152">
            <a:off x="1738974" y="1234468"/>
            <a:ext cx="2331851" cy="3148706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5"/>
          <p:cNvSpPr/>
          <p:nvPr/>
        </p:nvSpPr>
        <p:spPr>
          <a:xfrm rot="-837522">
            <a:off x="424738" y="1464081"/>
            <a:ext cx="1182726" cy="3022044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7945800" y="73575"/>
            <a:ext cx="546600" cy="935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0D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/>
          <p:nvPr/>
        </p:nvSpPr>
        <p:spPr>
          <a:xfrm rot="10800000">
            <a:off x="8597400" y="73575"/>
            <a:ext cx="546600" cy="935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/>
          <p:nvPr/>
        </p:nvSpPr>
        <p:spPr>
          <a:xfrm rot="-1309006">
            <a:off x="5263870" y="2899687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 Anomalies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</a:t>
            </a:r>
            <a:endParaRPr b="1" sz="2133"/>
          </a:p>
        </p:txBody>
      </p:sp>
      <p:sp>
        <p:nvSpPr>
          <p:cNvPr id="186" name="Google Shape;186;p26"/>
          <p:cNvSpPr txBox="1"/>
          <p:nvPr/>
        </p:nvSpPr>
        <p:spPr>
          <a:xfrm>
            <a:off x="6144000" y="380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https://drought.climate.umt.edu/</a:t>
            </a:r>
            <a:endParaRPr/>
          </a:p>
        </p:txBody>
      </p:sp>
      <p:sp>
        <p:nvSpPr>
          <p:cNvPr id="187" name="Google Shape;187;p26"/>
          <p:cNvSpPr txBox="1"/>
          <p:nvPr/>
        </p:nvSpPr>
        <p:spPr>
          <a:xfrm>
            <a:off x="5911000" y="103525"/>
            <a:ext cx="3087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UMRB Drought Dashboard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b="690" l="0" r="0" t="690"/>
          <a:stretch/>
        </p:blipFill>
        <p:spPr>
          <a:xfrm>
            <a:off x="273325" y="856775"/>
            <a:ext cx="8597356" cy="4210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9" name="Google Shape;189;p26"/>
          <p:cNvSpPr/>
          <p:nvPr/>
        </p:nvSpPr>
        <p:spPr>
          <a:xfrm>
            <a:off x="7113825" y="1914550"/>
            <a:ext cx="13665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3067900" y="2980350"/>
            <a:ext cx="28431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3205500" y="1329525"/>
            <a:ext cx="13665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 b="0" l="21732" r="21316" t="0"/>
          <a:stretch/>
        </p:blipFill>
        <p:spPr>
          <a:xfrm>
            <a:off x="7583037" y="3888975"/>
            <a:ext cx="1232901" cy="11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/>
        </p:nvSpPr>
        <p:spPr>
          <a:xfrm>
            <a:off x="4519650" y="1981050"/>
            <a:ext cx="4460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Soil moisture has improved, but mostly above 20 in</a:t>
            </a:r>
            <a:endParaRPr b="1"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Localized </a:t>
            </a:r>
            <a:r>
              <a:rPr b="1" lang="en">
                <a:solidFill>
                  <a:schemeClr val="dk1"/>
                </a:solidFill>
              </a:rPr>
              <a:t>improvements</a:t>
            </a:r>
            <a:r>
              <a:rPr b="1" lang="en">
                <a:solidFill>
                  <a:schemeClr val="dk1"/>
                </a:solidFill>
              </a:rPr>
              <a:t> down 36 in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Continued moisture loss in West</a:t>
            </a:r>
            <a:endParaRPr b="1"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Response from recent heat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General model/station agreement, but some important differences</a:t>
            </a:r>
            <a:endParaRPr b="1"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>
                <a:solidFill>
                  <a:schemeClr val="dk1"/>
                </a:solidFill>
              </a:rPr>
              <a:t>Importance of matching station/model data (we need to be critical consumers)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b="0" l="7797" r="4290" t="0"/>
          <a:stretch/>
        </p:blipFill>
        <p:spPr>
          <a:xfrm>
            <a:off x="135900" y="1090925"/>
            <a:ext cx="4206100" cy="39038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b="51062" l="1114" r="7570" t="12039"/>
          <a:stretch/>
        </p:blipFill>
        <p:spPr>
          <a:xfrm>
            <a:off x="3993525" y="435475"/>
            <a:ext cx="5150474" cy="1697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Soil Moisture Recharge - Summary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SPoRT and the Montana Mesonet </a:t>
            </a:r>
            <a:endParaRPr b="1" sz="2133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 txBox="1"/>
          <p:nvPr>
            <p:ph type="title"/>
          </p:nvPr>
        </p:nvSpPr>
        <p:spPr>
          <a:xfrm>
            <a:off x="29625" y="-185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Mesonet Expansion Update - A resource for Montanans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22"/>
              <a:t>Growing to ~ 300 Stations by 2028</a:t>
            </a:r>
            <a:endParaRPr b="1" sz="2022"/>
          </a:p>
        </p:txBody>
      </p:sp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63" y="929775"/>
            <a:ext cx="8603873" cy="42137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2000">
              <a:srgbClr val="FFFFFF"/>
            </a:gs>
            <a:gs pos="91000">
              <a:srgbClr val="8E7CC3"/>
            </a:gs>
            <a:gs pos="100000">
              <a:srgbClr val="9900FF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81150" y="4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653"/>
              <a:buFont typeface="Arial"/>
              <a:buNone/>
            </a:pPr>
            <a:r>
              <a:rPr b="1" lang="en" sz="3580"/>
              <a:t>Using Neural Networks to Enhance Montana’s Integrated Hydrological Model</a:t>
            </a:r>
            <a:endParaRPr b="1"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849" y="1329150"/>
            <a:ext cx="5563750" cy="35425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29"/>
          <p:cNvSpPr txBox="1"/>
          <p:nvPr/>
        </p:nvSpPr>
        <p:spPr>
          <a:xfrm>
            <a:off x="4950" y="34475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Nash–Sutcliffe Efficiency Coefficient (NSE)</a:t>
            </a:r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4">
            <a:alphaModFix/>
          </a:blip>
          <a:srcRect b="0" l="6567" r="8362" t="0"/>
          <a:stretch/>
        </p:blipFill>
        <p:spPr>
          <a:xfrm>
            <a:off x="435672" y="4026900"/>
            <a:ext cx="2138557" cy="77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2" y="1275750"/>
            <a:ext cx="3283702" cy="20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411450" y="4780200"/>
            <a:ext cx="21870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</a:t>
            </a:r>
            <a:r>
              <a:rPr baseline="-25000" lang="en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 = Obs, Q</a:t>
            </a:r>
            <a:r>
              <a:rPr baseline="-25000" lang="en">
                <a:solidFill>
                  <a:schemeClr val="dk1"/>
                </a:solidFill>
              </a:rPr>
              <a:t>m </a:t>
            </a:r>
            <a:r>
              <a:rPr lang="en">
                <a:solidFill>
                  <a:schemeClr val="dk1"/>
                </a:solidFill>
              </a:rPr>
              <a:t>= Modeled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/>
          <p:nvPr/>
        </p:nvSpPr>
        <p:spPr>
          <a:xfrm>
            <a:off x="3" y="-6"/>
            <a:ext cx="84822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0000"/>
                </a:solidFill>
              </a:rPr>
              <a:t>Questions?</a:t>
            </a:r>
            <a:endParaRPr b="1" sz="3400">
              <a:solidFill>
                <a:srgbClr val="000000"/>
              </a:solidFill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-1055425" y="2493288"/>
            <a:ext cx="672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" sz="2400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zachary.hoylman@umontana.edu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02" y="886350"/>
            <a:ext cx="2945750" cy="10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120819" y="3011792"/>
            <a:ext cx="7435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107950" lvl="0" marL="914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Resources:</a:t>
            </a:r>
            <a:endParaRPr sz="1100"/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MCO Web Page: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https://climate.umt.edu/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Data Explorer: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https://mco.cfc.umt.edu/datasets/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Drought Dashboard</a:t>
            </a: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7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https://drought.climate.umt.edu/</a:t>
            </a:r>
            <a:r>
              <a:rPr lang="en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Montana Mesonet: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https://climate.umt.edu/mesonet/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60142" y="159000"/>
            <a:ext cx="3091384" cy="231789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1250" y="159000"/>
            <a:ext cx="2317899" cy="231789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83775" y="2617550"/>
            <a:ext cx="3135370" cy="219474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85" l="0" r="30167" t="32282"/>
          <a:stretch/>
        </p:blipFill>
        <p:spPr>
          <a:xfrm>
            <a:off x="128700" y="1934025"/>
            <a:ext cx="5503275" cy="31258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34850" l="70007" r="7395" t="38374"/>
          <a:stretch/>
        </p:blipFill>
        <p:spPr>
          <a:xfrm>
            <a:off x="5736600" y="3650250"/>
            <a:ext cx="1539574" cy="14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4294967295"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44"/>
              <a:t>Current Drought Conditions</a:t>
            </a:r>
            <a:endParaRPr b="1" sz="324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66"/>
              <a:t>The U.S. Drought </a:t>
            </a:r>
            <a:r>
              <a:rPr b="1" lang="en" sz="2466"/>
              <a:t>Monitor in Montana</a:t>
            </a:r>
            <a:endParaRPr b="1" sz="24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Updated Weekly By Experts in Montana and at NDMC</a:t>
            </a:r>
            <a:endParaRPr b="1" sz="2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Montana Climate Office, DNRC and State Library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/>
          </a:p>
        </p:txBody>
      </p:sp>
      <p:sp>
        <p:nvSpPr>
          <p:cNvPr id="67" name="Google Shape;67;p14"/>
          <p:cNvSpPr txBox="1"/>
          <p:nvPr/>
        </p:nvSpPr>
        <p:spPr>
          <a:xfrm>
            <a:off x="5736600" y="1881725"/>
            <a:ext cx="33627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b="1" lang="en" sz="1800">
                <a:solidFill>
                  <a:schemeClr val="dk1"/>
                </a:solidFill>
              </a:rPr>
              <a:t>Mountain Snowpack 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b="1" lang="en" sz="1800">
                <a:solidFill>
                  <a:schemeClr val="dk1"/>
                </a:solidFill>
              </a:rPr>
              <a:t>6-month P</a:t>
            </a:r>
            <a:r>
              <a:rPr b="1" lang="en" sz="1800">
                <a:solidFill>
                  <a:schemeClr val="dk1"/>
                </a:solidFill>
              </a:rPr>
              <a:t>recipitation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b="1" lang="en" sz="1800">
                <a:solidFill>
                  <a:schemeClr val="dk1"/>
                </a:solidFill>
              </a:rPr>
              <a:t>6-month Temperatures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-"/>
            </a:pPr>
            <a:r>
              <a:rPr b="1" lang="en" sz="1800">
                <a:solidFill>
                  <a:schemeClr val="dk1"/>
                </a:solidFill>
              </a:rPr>
              <a:t>Soil Moisture Recharge</a:t>
            </a:r>
            <a:r>
              <a:rPr b="1" lang="en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0" l="21732" r="21316" t="0"/>
          <a:stretch/>
        </p:blipFill>
        <p:spPr>
          <a:xfrm>
            <a:off x="7215730" y="52275"/>
            <a:ext cx="1851145" cy="167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6565275" y="1097675"/>
            <a:ext cx="575000" cy="836350"/>
          </a:xfrm>
          <a:custGeom>
            <a:rect b="b" l="l" r="r" t="t"/>
            <a:pathLst>
              <a:path extrusionOk="0" h="33454" w="23000">
                <a:moveTo>
                  <a:pt x="23000" y="0"/>
                </a:moveTo>
                <a:cubicBezTo>
                  <a:pt x="19655" y="1603"/>
                  <a:pt x="6761" y="4042"/>
                  <a:pt x="2928" y="9618"/>
                </a:cubicBezTo>
                <a:cubicBezTo>
                  <a:pt x="-905" y="15194"/>
                  <a:pt x="488" y="29481"/>
                  <a:pt x="0" y="33454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idx="4294967295"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Drought Conditions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Track precipitation since mid November ‘23</a:t>
            </a:r>
            <a:endParaRPr b="1" sz="2133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75" y="1071300"/>
            <a:ext cx="8061972" cy="40034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0" l="21732" r="21316" t="0"/>
          <a:stretch/>
        </p:blipFill>
        <p:spPr>
          <a:xfrm>
            <a:off x="7164887" y="3847175"/>
            <a:ext cx="1232901" cy="111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16385" l="0" r="30167" t="32282"/>
          <a:stretch/>
        </p:blipFill>
        <p:spPr>
          <a:xfrm>
            <a:off x="6418675" y="0"/>
            <a:ext cx="2725325" cy="15480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idx="4294967295"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Drought Conditions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Warm to very warm temps</a:t>
            </a:r>
            <a:r>
              <a:rPr b="1" lang="en" sz="2133"/>
              <a:t> since mid November ‘23</a:t>
            </a:r>
            <a:endParaRPr b="1" sz="2133"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875" y="1071300"/>
            <a:ext cx="8061972" cy="40034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b="0" l="21732" r="21316" t="0"/>
          <a:stretch/>
        </p:blipFill>
        <p:spPr>
          <a:xfrm>
            <a:off x="7164887" y="3847175"/>
            <a:ext cx="1232901" cy="111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16385" l="0" r="30167" t="32282"/>
          <a:stretch/>
        </p:blipFill>
        <p:spPr>
          <a:xfrm>
            <a:off x="6418675" y="0"/>
            <a:ext cx="2725325" cy="15480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" name="Google Shape;86;p16"/>
          <p:cNvSpPr txBox="1"/>
          <p:nvPr/>
        </p:nvSpPr>
        <p:spPr>
          <a:xfrm>
            <a:off x="29630" y="683587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Drives rain vs snow, evap. &amp; sublimation, soil moisture, etc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325" y="50062"/>
            <a:ext cx="3531336" cy="50433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25" y="1457205"/>
            <a:ext cx="5300326" cy="36362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b="16385" l="0" r="30167" t="32282"/>
          <a:stretch/>
        </p:blipFill>
        <p:spPr>
          <a:xfrm>
            <a:off x="3120410" y="140900"/>
            <a:ext cx="2211290" cy="12560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" name="Google Shape;94;p17"/>
          <p:cNvSpPr/>
          <p:nvPr/>
        </p:nvSpPr>
        <p:spPr>
          <a:xfrm>
            <a:off x="3345375" y="57200"/>
            <a:ext cx="559800" cy="666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5" name="Google Shape;95;p17"/>
          <p:cNvCxnSpPr>
            <a:stCxn id="94" idx="6"/>
          </p:cNvCxnSpPr>
          <p:nvPr/>
        </p:nvCxnSpPr>
        <p:spPr>
          <a:xfrm>
            <a:off x="3905175" y="390500"/>
            <a:ext cx="2059500" cy="42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7"/>
          <p:cNvCxnSpPr>
            <a:stCxn id="94" idx="4"/>
          </p:cNvCxnSpPr>
          <p:nvPr/>
        </p:nvCxnSpPr>
        <p:spPr>
          <a:xfrm flipH="1">
            <a:off x="3296175" y="723800"/>
            <a:ext cx="329100" cy="66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7"/>
          <p:cNvSpPr txBox="1"/>
          <p:nvPr>
            <p:ph idx="4294967295" type="title"/>
          </p:nvPr>
        </p:nvSpPr>
        <p:spPr>
          <a:xfrm>
            <a:off x="0" y="-60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Mountain Snowpack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Flathead Basins</a:t>
            </a:r>
            <a:endParaRPr b="1" sz="2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77" u="sng"/>
              <a:t>~1.7 Million acre-feet missing</a:t>
            </a:r>
            <a:endParaRPr b="1" sz="1577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77"/>
              <a:t>Similar melt to ‘23 but less snow!</a:t>
            </a:r>
            <a:endParaRPr b="1" sz="1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718"/>
              <a:buFont typeface="Arial"/>
              <a:buNone/>
            </a:pPr>
            <a:r>
              <a:rPr b="1" lang="en" sz="1577"/>
              <a:t>Rapid melt occuring </a:t>
            </a:r>
            <a:endParaRPr b="1" sz="1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0" y="0"/>
            <a:ext cx="903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about Soil Moisture?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22"/>
              <a:t>Essential Hydrological Resource for Montanans</a:t>
            </a:r>
            <a:endParaRPr b="1" sz="2022"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65" y="1515299"/>
            <a:ext cx="3071993" cy="3616702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18"/>
          <p:cNvSpPr txBox="1"/>
          <p:nvPr/>
        </p:nvSpPr>
        <p:spPr>
          <a:xfrm>
            <a:off x="370049" y="828900"/>
            <a:ext cx="32484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STATION DATA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Montana Mesonet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4830038" y="935775"/>
            <a:ext cx="3455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MODELLED DATA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b="9905" l="0" r="0" t="19542"/>
          <a:stretch/>
        </p:blipFill>
        <p:spPr>
          <a:xfrm>
            <a:off x="4158100" y="1441350"/>
            <a:ext cx="4799299" cy="33858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963" y="828900"/>
            <a:ext cx="8628081" cy="428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6">
            <a:alphaModFix/>
          </a:blip>
          <a:srcRect b="0" l="21732" r="21316" t="0"/>
          <a:stretch/>
        </p:blipFill>
        <p:spPr>
          <a:xfrm>
            <a:off x="7683712" y="3861100"/>
            <a:ext cx="1232901" cy="11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963" y="828900"/>
            <a:ext cx="8628081" cy="428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9"/>
          <p:cNvSpPr txBox="1"/>
          <p:nvPr>
            <p:ph type="title"/>
          </p:nvPr>
        </p:nvSpPr>
        <p:spPr>
          <a:xfrm>
            <a:off x="0" y="0"/>
            <a:ext cx="903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about Soil Moisture?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22"/>
              <a:t>Essential Hydrological Resource for Montanans</a:t>
            </a:r>
            <a:endParaRPr b="1" sz="2022"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b="0" l="21732" r="21316" t="0"/>
          <a:stretch/>
        </p:blipFill>
        <p:spPr>
          <a:xfrm>
            <a:off x="7683712" y="3861100"/>
            <a:ext cx="1232901" cy="11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48700" y="21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Which Models Work Best?</a:t>
            </a:r>
            <a:endParaRPr b="1"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38030" l="0" r="0" t="20058"/>
          <a:stretch/>
        </p:blipFill>
        <p:spPr>
          <a:xfrm>
            <a:off x="4322750" y="216572"/>
            <a:ext cx="4710799" cy="11590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2750" y="1521450"/>
            <a:ext cx="4710799" cy="3533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50" y="1009400"/>
            <a:ext cx="4045148" cy="40451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20"/>
          <p:cNvSpPr/>
          <p:nvPr/>
        </p:nvSpPr>
        <p:spPr>
          <a:xfrm>
            <a:off x="5603325" y="3411175"/>
            <a:ext cx="1240500" cy="1112100"/>
          </a:xfrm>
          <a:prstGeom prst="rect">
            <a:avLst/>
          </a:prstGeom>
          <a:noFill/>
          <a:ln cap="flat" cmpd="sng" w="114300">
            <a:solidFill>
              <a:srgbClr val="5DD5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29625" y="884775"/>
            <a:ext cx="4246200" cy="8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SPoRT LIS Soil Moisture is the best model for detecting drought</a:t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-43550" y="-81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</a:t>
            </a:r>
            <a:r>
              <a:rPr b="1" lang="en" sz="2355"/>
              <a:t>Recent Changes</a:t>
            </a:r>
            <a:endParaRPr b="1" sz="23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 </a:t>
            </a:r>
            <a:endParaRPr b="1" sz="2133"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1725" y="687913"/>
            <a:ext cx="4017324" cy="2791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21"/>
          <p:cNvSpPr txBox="1"/>
          <p:nvPr/>
        </p:nvSpPr>
        <p:spPr>
          <a:xfrm>
            <a:off x="5960875" y="290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https://mesonet.climate.umt.edu/</a:t>
            </a:r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5600050" y="76000"/>
            <a:ext cx="341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Montana Mesonet</a:t>
            </a:r>
            <a:r>
              <a:rPr b="1" lang="en" sz="1800">
                <a:solidFill>
                  <a:schemeClr val="dk1"/>
                </a:solidFill>
              </a:rPr>
              <a:t> Dashboard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4" name="Google Shape;134;p21"/>
          <p:cNvSpPr/>
          <p:nvPr/>
        </p:nvSpPr>
        <p:spPr>
          <a:xfrm rot="-5400000">
            <a:off x="6613275" y="4118950"/>
            <a:ext cx="1219200" cy="5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lt1"/>
              </a:gs>
              <a:gs pos="50000">
                <a:schemeClr val="lt1"/>
              </a:gs>
              <a:gs pos="100000">
                <a:srgbClr val="000DFF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Soil Moisture</a:t>
            </a:r>
            <a:endParaRPr b="1" sz="1000"/>
          </a:p>
        </p:txBody>
      </p:sp>
      <p:sp>
        <p:nvSpPr>
          <p:cNvPr id="135" name="Google Shape;135;p21"/>
          <p:cNvSpPr txBox="1"/>
          <p:nvPr/>
        </p:nvSpPr>
        <p:spPr>
          <a:xfrm>
            <a:off x="7589675" y="3967750"/>
            <a:ext cx="14232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Soil Moisture Recharge!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3064975" y="1797231"/>
            <a:ext cx="1761575" cy="453100"/>
          </a:xfrm>
          <a:custGeom>
            <a:rect b="b" l="l" r="r" t="t"/>
            <a:pathLst>
              <a:path extrusionOk="0" h="18124" w="70463">
                <a:moveTo>
                  <a:pt x="0" y="18125"/>
                </a:moveTo>
                <a:cubicBezTo>
                  <a:pt x="5363" y="15410"/>
                  <a:pt x="20433" y="4820"/>
                  <a:pt x="32177" y="1833"/>
                </a:cubicBezTo>
                <a:cubicBezTo>
                  <a:pt x="43921" y="-1154"/>
                  <a:pt x="64082" y="476"/>
                  <a:pt x="70463" y="204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75" y="3556825"/>
            <a:ext cx="6225293" cy="1524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b="1456" l="0" r="0" t="1465"/>
          <a:stretch/>
        </p:blipFill>
        <p:spPr>
          <a:xfrm>
            <a:off x="143025" y="762100"/>
            <a:ext cx="3620500" cy="286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